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72" r:id="rId10"/>
    <p:sldId id="265" r:id="rId11"/>
    <p:sldId id="264" r:id="rId12"/>
    <p:sldId id="266" r:id="rId13"/>
    <p:sldId id="273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2C18C8-B41B-4512-B452-F32580E7D763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E76887F-9B6D-493B-BFFF-8635B8DDDE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 Transport Chain </a:t>
            </a:r>
            <a:endParaRPr lang="en-US" dirty="0"/>
          </a:p>
        </p:txBody>
      </p:sp>
      <p:pic>
        <p:nvPicPr>
          <p:cNvPr id="1026" name="Picture 2" descr="http://schoolworkhelper.net/wp-content/uploads/2010/07/electron-transport-ch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124200"/>
            <a:ext cx="4572000" cy="357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Final Electron Acceptor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 do we need oxygen for cellular respiration?</a:t>
            </a:r>
          </a:p>
          <a:p>
            <a:r>
              <a:rPr lang="en-US" dirty="0" smtClean="0"/>
              <a:t>Oxygen has a strong attraction for electrons</a:t>
            </a:r>
          </a:p>
          <a:p>
            <a:r>
              <a:rPr lang="en-US" dirty="0" smtClean="0"/>
              <a:t>It takes the two electrons from the final proton complex (III) (</a:t>
            </a:r>
            <a:r>
              <a:rPr lang="en-US" dirty="0" err="1" smtClean="0"/>
              <a:t>cyctochrome</a:t>
            </a:r>
            <a:r>
              <a:rPr lang="en-US" dirty="0" smtClean="0"/>
              <a:t> oxidase) and takes two protons from the matrix </a:t>
            </a:r>
            <a:r>
              <a:rPr lang="en-US" smtClean="0"/>
              <a:t>and forms </a:t>
            </a:r>
            <a:r>
              <a:rPr lang="en-US" dirty="0" smtClean="0"/>
              <a:t>water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4343400"/>
            <a:ext cx="6553200" cy="1143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4572000"/>
            <a:ext cx="670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2e</a:t>
            </a:r>
            <a:r>
              <a:rPr lang="en-US" sz="4400" baseline="30000" dirty="0" smtClean="0"/>
              <a:t>-  </a:t>
            </a:r>
            <a:r>
              <a:rPr lang="en-US" sz="4400" dirty="0" smtClean="0"/>
              <a:t>+ </a:t>
            </a:r>
            <a:r>
              <a:rPr lang="en-US" sz="4400" dirty="0" err="1" smtClean="0"/>
              <a:t>2H</a:t>
            </a:r>
            <a:r>
              <a:rPr lang="en-US" sz="4400" baseline="30000" dirty="0" smtClean="0"/>
              <a:t>+</a:t>
            </a:r>
            <a:r>
              <a:rPr lang="en-US" sz="4400" baseline="-25000" dirty="0" smtClean="0"/>
              <a:t> </a:t>
            </a:r>
            <a:r>
              <a:rPr lang="en-US" sz="4400" dirty="0" smtClean="0"/>
              <a:t>+    </a:t>
            </a:r>
            <a:r>
              <a:rPr lang="en-US" sz="4400" dirty="0" err="1" smtClean="0"/>
              <a:t>O</a:t>
            </a:r>
            <a:r>
              <a:rPr lang="en-US" sz="4400" baseline="-25000" dirty="0" err="1" smtClean="0"/>
              <a:t>2</a:t>
            </a:r>
            <a:r>
              <a:rPr lang="en-US" sz="4400" baseline="-25000" dirty="0" smtClean="0"/>
              <a:t> </a:t>
            </a:r>
            <a:r>
              <a:rPr lang="en-US" sz="4400" dirty="0" smtClean="0"/>
              <a:t> </a:t>
            </a:r>
            <a:r>
              <a:rPr lang="en-US" sz="4400" dirty="0" smtClean="0">
                <a:sym typeface="Wingdings" pitchFamily="2" charset="2"/>
              </a:rPr>
              <a:t> H</a:t>
            </a:r>
            <a:r>
              <a:rPr lang="en-US" sz="4400" baseline="-25000" dirty="0" smtClean="0">
                <a:sym typeface="Wingdings" pitchFamily="2" charset="2"/>
              </a:rPr>
              <a:t>2</a:t>
            </a:r>
            <a:r>
              <a:rPr lang="en-US" sz="4400" dirty="0" smtClean="0">
                <a:sym typeface="Wingdings" pitchFamily="2" charset="2"/>
              </a:rPr>
              <a:t>O</a:t>
            </a:r>
            <a:endParaRPr lang="en-US" sz="4400" baseline="30000" dirty="0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6200" cy="342900"/>
          </a:xfrm>
          <a:prstGeom prst="rect">
            <a:avLst/>
          </a:prstGeom>
          <a:noFill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648200"/>
            <a:ext cx="1524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Chemiosmosis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Protons accumulate in the intermembrane space of the mitochondria </a:t>
            </a:r>
            <a:r>
              <a:rPr lang="en-US" dirty="0" smtClean="0">
                <a:sym typeface="Wingdings" pitchFamily="2" charset="2"/>
              </a:rPr>
              <a:t> this creates an </a:t>
            </a:r>
            <a:r>
              <a:rPr lang="en-US" b="1" i="1" dirty="0" smtClean="0">
                <a:sym typeface="Wingdings" pitchFamily="2" charset="2"/>
              </a:rPr>
              <a:t>electrochemical gradient </a:t>
            </a:r>
          </a:p>
          <a:p>
            <a:r>
              <a:rPr lang="en-US" dirty="0" smtClean="0">
                <a:sym typeface="Wingdings" pitchFamily="2" charset="2"/>
              </a:rPr>
              <a:t>The protons want to move back in to mitochondrial matrix </a:t>
            </a:r>
          </a:p>
          <a:p>
            <a:endParaRPr lang="en-US" b="1" i="1" dirty="0">
              <a:sym typeface="Wingdings" pitchFamily="2" charset="2"/>
            </a:endParaRPr>
          </a:p>
          <a:p>
            <a:endParaRPr lang="en-US" b="1" i="1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505200"/>
            <a:ext cx="5181600" cy="316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791200" y="5638800"/>
            <a:ext cx="14478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15200" y="5410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(proton)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4038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Intermembrane Space </a:t>
            </a:r>
            <a:endParaRPr lang="en-US" baseline="-250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5943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Mitochondrial Matrix </a:t>
            </a:r>
            <a:endParaRPr lang="en-US" baseline="-25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/>
              <a:t>ATP Synthase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66800"/>
            <a:ext cx="7772400" cy="4572000"/>
          </a:xfrm>
        </p:spPr>
        <p:txBody>
          <a:bodyPr/>
          <a:lstStyle/>
          <a:p>
            <a:r>
              <a:rPr lang="en-US" dirty="0" smtClean="0"/>
              <a:t>The protons cannot move through the phospholipid </a:t>
            </a:r>
            <a:r>
              <a:rPr lang="en-US" dirty="0" err="1" smtClean="0"/>
              <a:t>bilayer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Therefore, they are forced to move through special proton channels associated with the enzyme ATP synthase (ATPase)</a:t>
            </a:r>
          </a:p>
          <a:p>
            <a:r>
              <a:rPr lang="en-US" dirty="0" smtClean="0"/>
              <a:t>Protons move through the ATPase complex and as a result the synthesis of ATP from ADP and P occur in the matrix 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352800"/>
            <a:ext cx="3851564" cy="329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800600" y="4951956"/>
            <a:ext cx="1676400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many ATP are formed?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Start off with 10 NADH:</a:t>
            </a:r>
          </a:p>
          <a:p>
            <a:pPr lvl="1"/>
            <a:r>
              <a:rPr lang="en-CA" dirty="0" smtClean="0"/>
              <a:t>Each NADH pumps out 3 H</a:t>
            </a:r>
            <a:r>
              <a:rPr lang="en-CA" baseline="30000" dirty="0" smtClean="0"/>
              <a:t>+</a:t>
            </a:r>
          </a:p>
          <a:p>
            <a:pPr lvl="1"/>
            <a:r>
              <a:rPr lang="en-CA" dirty="0" smtClean="0"/>
              <a:t>Each H</a:t>
            </a:r>
            <a:r>
              <a:rPr lang="en-CA" baseline="30000" dirty="0" smtClean="0"/>
              <a:t>+</a:t>
            </a:r>
            <a:r>
              <a:rPr lang="en-CA" dirty="0" smtClean="0"/>
              <a:t>  makes one ATP molecule</a:t>
            </a:r>
          </a:p>
          <a:p>
            <a:pPr lvl="1"/>
            <a:r>
              <a:rPr lang="en-CA" dirty="0" smtClean="0"/>
              <a:t>10 x 3 = </a:t>
            </a:r>
            <a:r>
              <a:rPr lang="en-CA" b="1" dirty="0" smtClean="0">
                <a:solidFill>
                  <a:srgbClr val="FF0000"/>
                </a:solidFill>
              </a:rPr>
              <a:t>30 ATP</a:t>
            </a:r>
            <a:r>
              <a:rPr lang="en-CA" dirty="0" smtClean="0"/>
              <a:t> are generated from NADH </a:t>
            </a:r>
          </a:p>
          <a:p>
            <a:r>
              <a:rPr lang="en-CA" dirty="0" smtClean="0"/>
              <a:t>Start off with 2 FADH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Each FADH</a:t>
            </a:r>
            <a:r>
              <a:rPr lang="en-CA" baseline="-25000" dirty="0" smtClean="0"/>
              <a:t>2</a:t>
            </a:r>
            <a:r>
              <a:rPr lang="en-CA" dirty="0" smtClean="0"/>
              <a:t> pumps out 2 H</a:t>
            </a:r>
            <a:r>
              <a:rPr lang="en-CA" baseline="30000" dirty="0" smtClean="0"/>
              <a:t>+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2 x 2 = </a:t>
            </a:r>
            <a:r>
              <a:rPr lang="en-CA" b="1" dirty="0" smtClean="0">
                <a:solidFill>
                  <a:srgbClr val="FF0000"/>
                </a:solidFill>
              </a:rPr>
              <a:t>4 ATP </a:t>
            </a:r>
            <a:r>
              <a:rPr lang="en-CA" dirty="0" smtClean="0"/>
              <a:t>are generated from FADH</a:t>
            </a:r>
            <a:r>
              <a:rPr lang="en-CA" baseline="-25000" dirty="0" smtClean="0"/>
              <a:t>2</a:t>
            </a:r>
            <a:endParaRPr lang="en-CA" dirty="0" smtClean="0"/>
          </a:p>
          <a:p>
            <a:pPr lvl="1"/>
            <a:endParaRPr lang="en-CA" dirty="0"/>
          </a:p>
          <a:p>
            <a:pPr marL="0" indent="0" algn="ctr">
              <a:buNone/>
            </a:pPr>
            <a:r>
              <a:rPr lang="en-CA" sz="3200" b="1" dirty="0" smtClean="0">
                <a:solidFill>
                  <a:srgbClr val="FF0000"/>
                </a:solidFill>
              </a:rPr>
              <a:t>Therefore a total of 34 ATP are generated by the electron transport chain. </a:t>
            </a:r>
          </a:p>
        </p:txBody>
      </p:sp>
      <p:sp>
        <p:nvSpPr>
          <p:cNvPr id="5" name="Cloud 4"/>
          <p:cNvSpPr/>
          <p:nvPr/>
        </p:nvSpPr>
        <p:spPr>
          <a:xfrm>
            <a:off x="0" y="4419600"/>
            <a:ext cx="9067800" cy="2209800"/>
          </a:xfrm>
          <a:prstGeom prst="cloud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30174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Putting it all together…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153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i="1" dirty="0" smtClean="0"/>
              <a:t>The Electron Transport Chain: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creates a proton gradient through transporting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c</a:t>
            </a:r>
            <a:r>
              <a:rPr lang="en-US" sz="3600" dirty="0" smtClean="0"/>
              <a:t>reates water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c</a:t>
            </a:r>
            <a:r>
              <a:rPr lang="en-US" sz="3600" dirty="0" smtClean="0"/>
              <a:t>reates ATP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regenerates electron carriers (NAD</a:t>
            </a:r>
            <a:r>
              <a:rPr lang="en-US" sz="3600" baseline="30000" dirty="0" smtClean="0"/>
              <a:t>+</a:t>
            </a:r>
            <a:r>
              <a:rPr lang="en-US" sz="3600" dirty="0" smtClean="0"/>
              <a:t> and FAD)  </a:t>
            </a:r>
          </a:p>
          <a:p>
            <a:pPr marL="514350" indent="-514350">
              <a:buNone/>
            </a:pP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454" y="410749"/>
            <a:ext cx="38862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741" y="381000"/>
            <a:ext cx="3794458" cy="271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285" y="3457574"/>
            <a:ext cx="380999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70" y="3428999"/>
            <a:ext cx="4191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NADH and FADH</a:t>
            </a:r>
            <a:r>
              <a:rPr lang="en-US" sz="3200" baseline="-25000" dirty="0" smtClean="0"/>
              <a:t>2</a:t>
            </a:r>
            <a:r>
              <a:rPr lang="en-US" sz="3200" baseline="-25000" dirty="0"/>
              <a:t> </a:t>
            </a:r>
            <a:r>
              <a:rPr lang="en-US" sz="3200" dirty="0" smtClean="0"/>
              <a:t>are electron carriers </a:t>
            </a:r>
          </a:p>
          <a:p>
            <a:pPr lvl="1"/>
            <a:r>
              <a:rPr lang="en-US" sz="3200" dirty="0" smtClean="0"/>
              <a:t>Each H atom contains 1 electron </a:t>
            </a:r>
          </a:p>
          <a:p>
            <a:r>
              <a:rPr lang="en-US" sz="3200" dirty="0" smtClean="0"/>
              <a:t> These electrons are transferred to a series of components that are found in the inner mitochondrial membrane </a:t>
            </a:r>
          </a:p>
          <a:p>
            <a:r>
              <a:rPr lang="en-US" sz="3200" dirty="0" smtClean="0"/>
              <a:t>This is known as the Electron Transport Chain </a:t>
            </a:r>
            <a:endParaRPr lang="en-US" sz="3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Introduction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39842898"/>
              </p:ext>
            </p:extLst>
          </p:nvPr>
        </p:nvGraphicFramePr>
        <p:xfrm>
          <a:off x="419100" y="304800"/>
          <a:ext cx="8229600" cy="1869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585407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</a:t>
                      </a:r>
                      <a:r>
                        <a:rPr lang="en-US" baseline="0" dirty="0" smtClean="0"/>
                        <a:t> Carrier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Glycolysis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Pyruvate Oxidation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Kreb’s Cycle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45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G3P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Glucose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Pyruvate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Glucose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Pyruvate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Glucose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34518">
                <a:tc>
                  <a:txBody>
                    <a:bodyPr/>
                    <a:lstStyle/>
                    <a:p>
                      <a:r>
                        <a:rPr lang="en-US" dirty="0" smtClean="0"/>
                        <a:t>NADH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98157">
                <a:tc>
                  <a:txBody>
                    <a:bodyPr/>
                    <a:lstStyle/>
                    <a:p>
                      <a:r>
                        <a:rPr lang="en-US" dirty="0" smtClean="0"/>
                        <a:t>FADH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1625" y="2447835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Therefore, before we enter the electron transport chain we have: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10 NADH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2 FADH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  <p:pic>
        <p:nvPicPr>
          <p:cNvPr id="3074" name="Picture 2" descr="http://1.bp.blogspot.com/_ZC-cbeemOGY/SZsiy1GsQQI/AAAAAAAAAJY/3ihypfJ8AtA/s400/c9x6cell-respi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762" y="2924426"/>
            <a:ext cx="4887238" cy="362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9400" y="1295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1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4829828" y="1295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1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1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1304273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1306882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20625" y="1723895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58000" y="1295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3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7920625" y="132723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6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9400" y="1723895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0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1708237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0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4795381" y="1723895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0</a:t>
            </a:r>
            <a:endParaRPr lang="en-CA" dirty="0"/>
          </a:p>
        </p:txBody>
      </p:sp>
      <p:sp>
        <p:nvSpPr>
          <p:cNvPr id="16" name="TextBox 15"/>
          <p:cNvSpPr txBox="1"/>
          <p:nvPr/>
        </p:nvSpPr>
        <p:spPr>
          <a:xfrm>
            <a:off x="5791200" y="1752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0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685800"/>
            <a:ext cx="7772400" cy="4572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ETC </a:t>
            </a:r>
            <a:r>
              <a:rPr lang="en-US" dirty="0" smtClean="0"/>
              <a:t>is  a series of proteins arranged as a chain on the cristae of the inner mitochondrial membrane </a:t>
            </a:r>
          </a:p>
          <a:p>
            <a:endParaRPr lang="en-US" dirty="0"/>
          </a:p>
          <a:p>
            <a:r>
              <a:rPr lang="en-US" dirty="0" smtClean="0"/>
              <a:t>The components of the </a:t>
            </a:r>
            <a:r>
              <a:rPr lang="en-US" b="1" dirty="0" smtClean="0"/>
              <a:t>ETC</a:t>
            </a:r>
            <a:r>
              <a:rPr lang="en-US" dirty="0" smtClean="0"/>
              <a:t> are arranged in order of increasing electronegativity: starts with the </a:t>
            </a:r>
            <a:r>
              <a:rPr lang="en-US" b="1" i="1" dirty="0" smtClean="0">
                <a:solidFill>
                  <a:srgbClr val="FF0000"/>
                </a:solidFill>
              </a:rPr>
              <a:t>weakest</a:t>
            </a:r>
            <a:r>
              <a:rPr lang="en-US" dirty="0" smtClean="0"/>
              <a:t> attractor of electrons and ends with the </a:t>
            </a:r>
            <a:r>
              <a:rPr lang="en-US" b="1" i="1" dirty="0" smtClean="0">
                <a:solidFill>
                  <a:srgbClr val="FF0000"/>
                </a:solidFill>
              </a:rPr>
              <a:t>strongest 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i.istockimg.com/file_thumbview_approve/4481501/2/stock-illustration-4481501-magnet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Complexes in the ETC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770" y="133423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NADH dehydrogenase </a:t>
            </a:r>
            <a:r>
              <a:rPr lang="en-US" b="1" dirty="0" smtClean="0">
                <a:solidFill>
                  <a:srgbClr val="FF0000"/>
                </a:solidFill>
              </a:rPr>
              <a:t>(Complex I ) </a:t>
            </a:r>
          </a:p>
          <a:p>
            <a:r>
              <a:rPr lang="en-US" dirty="0" smtClean="0"/>
              <a:t>Ubiquinone (Co-enzyme Q) </a:t>
            </a:r>
            <a:r>
              <a:rPr lang="en-US" b="1" dirty="0" smtClean="0">
                <a:solidFill>
                  <a:srgbClr val="FF0000"/>
                </a:solidFill>
              </a:rPr>
              <a:t>(Shuttle)</a:t>
            </a:r>
          </a:p>
          <a:p>
            <a:r>
              <a:rPr lang="en-US" dirty="0" smtClean="0"/>
              <a:t>Cytochrome b-c </a:t>
            </a:r>
            <a:r>
              <a:rPr lang="en-US" b="1" dirty="0" smtClean="0">
                <a:solidFill>
                  <a:srgbClr val="FF0000"/>
                </a:solidFill>
              </a:rPr>
              <a:t>(Complex II)</a:t>
            </a:r>
          </a:p>
          <a:p>
            <a:r>
              <a:rPr lang="en-US" dirty="0" smtClean="0"/>
              <a:t>Cytochrome c </a:t>
            </a:r>
            <a:r>
              <a:rPr lang="en-US" b="1" dirty="0" smtClean="0">
                <a:solidFill>
                  <a:srgbClr val="FF0000"/>
                </a:solidFill>
              </a:rPr>
              <a:t>(Shuttle)</a:t>
            </a:r>
          </a:p>
          <a:p>
            <a:r>
              <a:rPr lang="en-US" dirty="0" smtClean="0"/>
              <a:t>Cytochrome oxidase  </a:t>
            </a:r>
            <a:r>
              <a:rPr lang="en-US" b="1" dirty="0" smtClean="0">
                <a:solidFill>
                  <a:srgbClr val="FF0000"/>
                </a:solidFill>
              </a:rPr>
              <a:t>(Complex III)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4648200"/>
            <a:ext cx="7620000" cy="16764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Electrons get passed from complex to complex like a baton handed from runner to runner in a relay race</a:t>
            </a:r>
            <a:endParaRPr lang="en-US" sz="2400" b="1" dirty="0"/>
          </a:p>
        </p:txBody>
      </p:sp>
      <p:pic>
        <p:nvPicPr>
          <p:cNvPr id="2050" name="Picture 2" descr="http://2.bp.blogspot.com/_lk6MuzljD_Y/TM49ArD3pnI/AAAAAAAAAAg/g3UkaZxXHqU/s1600/chemios_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990600"/>
            <a:ext cx="3810000" cy="2725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8229600" cy="6096000"/>
          </a:xfrm>
        </p:spPr>
        <p:txBody>
          <a:bodyPr/>
          <a:lstStyle/>
          <a:p>
            <a:r>
              <a:rPr lang="en-US" dirty="0" smtClean="0"/>
              <a:t>NADH passes its electrons on to Complex I – NADH dehydrogenase</a:t>
            </a:r>
          </a:p>
          <a:p>
            <a:r>
              <a:rPr lang="en-US" dirty="0" smtClean="0"/>
              <a:t>FADH</a:t>
            </a:r>
            <a:r>
              <a:rPr lang="en-US" baseline="-25000" dirty="0" smtClean="0"/>
              <a:t>2</a:t>
            </a:r>
            <a:r>
              <a:rPr lang="en-US" baseline="-25000" dirty="0"/>
              <a:t> </a:t>
            </a:r>
            <a:r>
              <a:rPr lang="en-US" dirty="0" smtClean="0"/>
              <a:t>  passes its electrons to Q (shuttle)  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10805"/>
            <a:ext cx="5927520" cy="4655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048000" y="3386203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00400" y="4419600"/>
            <a:ext cx="914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Proton  Pumps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ove protons (H</a:t>
            </a:r>
            <a:r>
              <a:rPr lang="en-US" baseline="30000" dirty="0" smtClean="0"/>
              <a:t>+</a:t>
            </a:r>
            <a:r>
              <a:rPr lang="en-US" dirty="0" smtClean="0"/>
              <a:t> ions) from the mitochondrial matrix into the intermembrane space </a:t>
            </a:r>
          </a:p>
          <a:p>
            <a:r>
              <a:rPr lang="en-US" dirty="0" smtClean="0"/>
              <a:t>Protons moving </a:t>
            </a:r>
            <a:r>
              <a:rPr lang="en-US" b="1" i="1" dirty="0" smtClean="0">
                <a:solidFill>
                  <a:srgbClr val="FF0000"/>
                </a:solidFill>
              </a:rPr>
              <a:t>against the gradient </a:t>
            </a:r>
            <a:r>
              <a:rPr lang="en-US" dirty="0" smtClean="0"/>
              <a:t>(need energy to do this), the </a:t>
            </a:r>
            <a:r>
              <a:rPr lang="en-US" b="1" i="1" dirty="0" smtClean="0">
                <a:solidFill>
                  <a:srgbClr val="FF0000"/>
                </a:solidFill>
              </a:rPr>
              <a:t>electrons</a:t>
            </a:r>
            <a:r>
              <a:rPr lang="en-US" dirty="0" smtClean="0"/>
              <a:t> moving through the complexes provide this energy</a:t>
            </a:r>
          </a:p>
          <a:p>
            <a:r>
              <a:rPr lang="en-US" dirty="0" smtClean="0"/>
              <a:t>A proton gradient is created and the energy powers the ATP synthase enzyme- an ATP pump called an ATPase</a:t>
            </a:r>
          </a:p>
          <a:p>
            <a:endParaRPr lang="en-US" dirty="0"/>
          </a:p>
          <a:p>
            <a:r>
              <a:rPr lang="en-US" dirty="0" smtClean="0"/>
              <a:t>3 proton pumps</a:t>
            </a:r>
          </a:p>
          <a:p>
            <a:pPr lvl="1"/>
            <a:r>
              <a:rPr lang="en-US" dirty="0" smtClean="0"/>
              <a:t>Complex I </a:t>
            </a:r>
          </a:p>
          <a:p>
            <a:pPr lvl="1"/>
            <a:r>
              <a:rPr lang="en-US" dirty="0" smtClean="0"/>
              <a:t>Complex II</a:t>
            </a:r>
          </a:p>
          <a:p>
            <a:pPr lvl="1"/>
            <a:r>
              <a:rPr lang="en-US" dirty="0" smtClean="0"/>
              <a:t>Complex III</a:t>
            </a:r>
            <a:endParaRPr lang="en-US" dirty="0"/>
          </a:p>
        </p:txBody>
      </p:sp>
      <p:pic>
        <p:nvPicPr>
          <p:cNvPr id="19458" name="Picture 2" descr="http://files.cellularenergytextbook.webnode.com/200000006-39b4c3aaf1/pi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768247"/>
            <a:ext cx="4743449" cy="2919046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768247"/>
            <a:ext cx="4724400" cy="288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8229600" cy="6096000"/>
          </a:xfrm>
        </p:spPr>
        <p:txBody>
          <a:bodyPr/>
          <a:lstStyle/>
          <a:p>
            <a:r>
              <a:rPr lang="en-US" dirty="0"/>
              <a:t>NADH passes its electrons on to Complex I – NADH dehydrogenase</a:t>
            </a:r>
          </a:p>
          <a:p>
            <a:r>
              <a:rPr lang="en-US" dirty="0"/>
              <a:t>FADH</a:t>
            </a:r>
            <a:r>
              <a:rPr lang="en-US" baseline="-25000" dirty="0"/>
              <a:t>2 </a:t>
            </a:r>
            <a:r>
              <a:rPr lang="en-US" dirty="0"/>
              <a:t> passes its electrons to Q (shuttle)   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362200"/>
            <a:ext cx="5257800" cy="412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2514600"/>
            <a:ext cx="2514600" cy="358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How many protons get pumped for every NADH?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 3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How many protons get pumped for every FADH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?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endParaRPr lang="en-US" sz="2800" b="1" baseline="30000" dirty="0" smtClean="0">
              <a:solidFill>
                <a:srgbClr val="FF0000"/>
              </a:solidFill>
            </a:endParaRPr>
          </a:p>
          <a:p>
            <a:endParaRPr lang="en-US" sz="2000" b="1" baseline="30000" dirty="0" smtClean="0">
              <a:solidFill>
                <a:srgbClr val="FF0000"/>
              </a:solidFill>
            </a:endParaRPr>
          </a:p>
          <a:p>
            <a:endParaRPr lang="en-US" sz="2000" b="1" baseline="30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0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669</TotalTime>
  <Words>558</Words>
  <Application>Microsoft Office PowerPoint</Application>
  <PresentationFormat>On-screen Show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Electron Transport Chain </vt:lpstr>
      <vt:lpstr>PowerPoint Presentation</vt:lpstr>
      <vt:lpstr>Introduction </vt:lpstr>
      <vt:lpstr>PowerPoint Presentation</vt:lpstr>
      <vt:lpstr>PowerPoint Presentation</vt:lpstr>
      <vt:lpstr>Complexes in the ETC</vt:lpstr>
      <vt:lpstr>PowerPoint Presentation</vt:lpstr>
      <vt:lpstr>Proton  Pumps </vt:lpstr>
      <vt:lpstr>PowerPoint Presentation</vt:lpstr>
      <vt:lpstr>Final Electron Acceptor</vt:lpstr>
      <vt:lpstr>Chemiosmosis </vt:lpstr>
      <vt:lpstr>ATP Synthase </vt:lpstr>
      <vt:lpstr>How many ATP are formed?</vt:lpstr>
      <vt:lpstr>Putting it all together…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Transport Chain</dc:title>
  <dc:creator>Rad&amp;Reema</dc:creator>
  <cp:lastModifiedBy>Reema</cp:lastModifiedBy>
  <cp:revision>34</cp:revision>
  <dcterms:created xsi:type="dcterms:W3CDTF">2012-03-18T17:13:53Z</dcterms:created>
  <dcterms:modified xsi:type="dcterms:W3CDTF">2012-03-20T13:11:11Z</dcterms:modified>
</cp:coreProperties>
</file>